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0C0E"/>
    <a:srgbClr val="090909"/>
    <a:srgbClr val="303825"/>
    <a:srgbClr val="2D2E30"/>
    <a:srgbClr val="FFFFFF"/>
    <a:srgbClr val="3A3A3A"/>
    <a:srgbClr val="B1B1B1"/>
    <a:srgbClr val="ACACAA"/>
    <a:srgbClr val="1A3B65"/>
    <a:srgbClr val="1568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98"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10.png>
</file>

<file path=ppt/media/image11.svg>
</file>

<file path=ppt/media/image12.png>
</file>

<file path=ppt/media/image13.svg>
</file>

<file path=ppt/media/image14.png>
</file>

<file path=ppt/media/image15.png>
</file>

<file path=ppt/media/image16.jp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3.png>
</file>

<file path=ppt/media/image4.jp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0076D-08E0-43C0-96AF-A93CC508193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D8FD862-8A9F-4DB5-BC49-1785969837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2E7FA35-3C6C-454C-AE75-95A203933B5A}"/>
              </a:ext>
            </a:extLst>
          </p:cNvPr>
          <p:cNvSpPr>
            <a:spLocks noGrp="1"/>
          </p:cNvSpPr>
          <p:nvPr>
            <p:ph type="dt" sz="half" idx="10"/>
          </p:nvPr>
        </p:nvSpPr>
        <p:spPr/>
        <p:txBody>
          <a:bodyPr/>
          <a:lstStyle/>
          <a:p>
            <a:fld id="{A35ED3EF-AAFC-4B75-B864-2AD6C5976E8E}" type="datetimeFigureOut">
              <a:rPr lang="en-US" smtClean="0"/>
              <a:t>1/19/2025</a:t>
            </a:fld>
            <a:endParaRPr lang="en-US"/>
          </a:p>
        </p:txBody>
      </p:sp>
      <p:sp>
        <p:nvSpPr>
          <p:cNvPr id="5" name="Footer Placeholder 4">
            <a:extLst>
              <a:ext uri="{FF2B5EF4-FFF2-40B4-BE49-F238E27FC236}">
                <a16:creationId xmlns:a16="http://schemas.microsoft.com/office/drawing/2014/main" id="{FBDBCFD8-CDD1-46A2-A173-573E417E1A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4DE9F4-CF2C-43A6-B404-995F118618EA}"/>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1177234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936B4-F9E1-4B41-9754-6C0DADB917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8FC067-5000-443C-96C4-A52BA85BF0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0E1417-70FB-4F2E-9FAC-C888A9D3E595}"/>
              </a:ext>
            </a:extLst>
          </p:cNvPr>
          <p:cNvSpPr>
            <a:spLocks noGrp="1"/>
          </p:cNvSpPr>
          <p:nvPr>
            <p:ph type="dt" sz="half" idx="10"/>
          </p:nvPr>
        </p:nvSpPr>
        <p:spPr/>
        <p:txBody>
          <a:bodyPr/>
          <a:lstStyle/>
          <a:p>
            <a:fld id="{A35ED3EF-AAFC-4B75-B864-2AD6C5976E8E}" type="datetimeFigureOut">
              <a:rPr lang="en-US" smtClean="0"/>
              <a:t>1/19/2025</a:t>
            </a:fld>
            <a:endParaRPr lang="en-US"/>
          </a:p>
        </p:txBody>
      </p:sp>
      <p:sp>
        <p:nvSpPr>
          <p:cNvPr id="5" name="Footer Placeholder 4">
            <a:extLst>
              <a:ext uri="{FF2B5EF4-FFF2-40B4-BE49-F238E27FC236}">
                <a16:creationId xmlns:a16="http://schemas.microsoft.com/office/drawing/2014/main" id="{8E14E633-3341-4CAF-AFAD-087203FB9E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36B665-1B06-49F6-A64A-6BD7A5F5FE08}"/>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491261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02F5E79-85D6-4F14-AA6A-3F3AFF8F61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3CF071B-F5C1-4280-9F23-56F40BAB7E3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06CE90-8CBA-46D0-A6EA-A857515A0DC6}"/>
              </a:ext>
            </a:extLst>
          </p:cNvPr>
          <p:cNvSpPr>
            <a:spLocks noGrp="1"/>
          </p:cNvSpPr>
          <p:nvPr>
            <p:ph type="dt" sz="half" idx="10"/>
          </p:nvPr>
        </p:nvSpPr>
        <p:spPr/>
        <p:txBody>
          <a:bodyPr/>
          <a:lstStyle/>
          <a:p>
            <a:fld id="{A35ED3EF-AAFC-4B75-B864-2AD6C5976E8E}" type="datetimeFigureOut">
              <a:rPr lang="en-US" smtClean="0"/>
              <a:t>1/19/2025</a:t>
            </a:fld>
            <a:endParaRPr lang="en-US"/>
          </a:p>
        </p:txBody>
      </p:sp>
      <p:sp>
        <p:nvSpPr>
          <p:cNvPr id="5" name="Footer Placeholder 4">
            <a:extLst>
              <a:ext uri="{FF2B5EF4-FFF2-40B4-BE49-F238E27FC236}">
                <a16:creationId xmlns:a16="http://schemas.microsoft.com/office/drawing/2014/main" id="{D2F172DD-25F6-4063-B632-049AD49DC5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6CA01B-E36B-48ED-BBDF-8F65F42FA1D3}"/>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3024101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3D4CF-31E6-4A92-ADF2-5C93CDCABB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3768A6-9D28-4C09-B6B1-C0D8F85931A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7F846E-EB8E-4D06-BF46-AF71B73D990F}"/>
              </a:ext>
            </a:extLst>
          </p:cNvPr>
          <p:cNvSpPr>
            <a:spLocks noGrp="1"/>
          </p:cNvSpPr>
          <p:nvPr>
            <p:ph type="dt" sz="half" idx="10"/>
          </p:nvPr>
        </p:nvSpPr>
        <p:spPr/>
        <p:txBody>
          <a:bodyPr/>
          <a:lstStyle/>
          <a:p>
            <a:fld id="{A35ED3EF-AAFC-4B75-B864-2AD6C5976E8E}" type="datetimeFigureOut">
              <a:rPr lang="en-US" smtClean="0"/>
              <a:t>1/19/2025</a:t>
            </a:fld>
            <a:endParaRPr lang="en-US"/>
          </a:p>
        </p:txBody>
      </p:sp>
      <p:sp>
        <p:nvSpPr>
          <p:cNvPr id="5" name="Footer Placeholder 4">
            <a:extLst>
              <a:ext uri="{FF2B5EF4-FFF2-40B4-BE49-F238E27FC236}">
                <a16:creationId xmlns:a16="http://schemas.microsoft.com/office/drawing/2014/main" id="{F03F35E4-06EA-4FAD-9B11-9A9DCCD362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55F9C8-68E6-4BF9-A74C-C9E7E3F5B438}"/>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16080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0615B-5E9A-4104-9C86-E748271F87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16CCFB1-088A-4458-BC87-5152E120830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5CB598-10E4-44A1-A001-976930A6A3C8}"/>
              </a:ext>
            </a:extLst>
          </p:cNvPr>
          <p:cNvSpPr>
            <a:spLocks noGrp="1"/>
          </p:cNvSpPr>
          <p:nvPr>
            <p:ph type="dt" sz="half" idx="10"/>
          </p:nvPr>
        </p:nvSpPr>
        <p:spPr/>
        <p:txBody>
          <a:bodyPr/>
          <a:lstStyle/>
          <a:p>
            <a:fld id="{A35ED3EF-AAFC-4B75-B864-2AD6C5976E8E}" type="datetimeFigureOut">
              <a:rPr lang="en-US" smtClean="0"/>
              <a:t>1/19/2025</a:t>
            </a:fld>
            <a:endParaRPr lang="en-US"/>
          </a:p>
        </p:txBody>
      </p:sp>
      <p:sp>
        <p:nvSpPr>
          <p:cNvPr id="5" name="Footer Placeholder 4">
            <a:extLst>
              <a:ext uri="{FF2B5EF4-FFF2-40B4-BE49-F238E27FC236}">
                <a16:creationId xmlns:a16="http://schemas.microsoft.com/office/drawing/2014/main" id="{EB4D57D0-8E8D-493F-BF7B-CDBD904996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A95D6E-78C0-4518-A6B4-119302388F7A}"/>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4256941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965B3-442E-4641-B5BA-4395A945CD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855EE5-E52F-4578-8C1B-DDEBF65AF01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A0E6E0-AE71-4249-A6C6-2A71B99907A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B6F8F1-5939-43BA-A16E-1A4D1E864FC5}"/>
              </a:ext>
            </a:extLst>
          </p:cNvPr>
          <p:cNvSpPr>
            <a:spLocks noGrp="1"/>
          </p:cNvSpPr>
          <p:nvPr>
            <p:ph type="dt" sz="half" idx="10"/>
          </p:nvPr>
        </p:nvSpPr>
        <p:spPr/>
        <p:txBody>
          <a:bodyPr/>
          <a:lstStyle/>
          <a:p>
            <a:fld id="{A35ED3EF-AAFC-4B75-B864-2AD6C5976E8E}" type="datetimeFigureOut">
              <a:rPr lang="en-US" smtClean="0"/>
              <a:t>1/19/2025</a:t>
            </a:fld>
            <a:endParaRPr lang="en-US"/>
          </a:p>
        </p:txBody>
      </p:sp>
      <p:sp>
        <p:nvSpPr>
          <p:cNvPr id="6" name="Footer Placeholder 5">
            <a:extLst>
              <a:ext uri="{FF2B5EF4-FFF2-40B4-BE49-F238E27FC236}">
                <a16:creationId xmlns:a16="http://schemas.microsoft.com/office/drawing/2014/main" id="{37A55CF5-517B-4E1D-9500-34D2D04631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3A64FD-2CF0-4FA9-A4B0-6728B8CF07AD}"/>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2481936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77D34-8D5B-41F9-AFF1-5ED4CB8132E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82D3C44-3F1F-42EE-B589-31CADC3797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8EC07D-E05C-4F31-85D3-D0B26A8AF4C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D45D6B-6240-4F13-9CA2-EC5A50A83D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2B41587-6480-4B67-8C68-3F72CC03098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293E28-C7E0-4AFB-8DDE-6C43641832FC}"/>
              </a:ext>
            </a:extLst>
          </p:cNvPr>
          <p:cNvSpPr>
            <a:spLocks noGrp="1"/>
          </p:cNvSpPr>
          <p:nvPr>
            <p:ph type="dt" sz="half" idx="10"/>
          </p:nvPr>
        </p:nvSpPr>
        <p:spPr/>
        <p:txBody>
          <a:bodyPr/>
          <a:lstStyle/>
          <a:p>
            <a:fld id="{A35ED3EF-AAFC-4B75-B864-2AD6C5976E8E}" type="datetimeFigureOut">
              <a:rPr lang="en-US" smtClean="0"/>
              <a:t>1/19/2025</a:t>
            </a:fld>
            <a:endParaRPr lang="en-US"/>
          </a:p>
        </p:txBody>
      </p:sp>
      <p:sp>
        <p:nvSpPr>
          <p:cNvPr id="8" name="Footer Placeholder 7">
            <a:extLst>
              <a:ext uri="{FF2B5EF4-FFF2-40B4-BE49-F238E27FC236}">
                <a16:creationId xmlns:a16="http://schemas.microsoft.com/office/drawing/2014/main" id="{1562405E-456A-4BBF-8407-7841E07D6F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A85904A-2F13-4525-9E1A-BFFB144927E0}"/>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3555891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0588F-BEE4-44C0-8F4D-F0486606E8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2F18A9-6189-425D-B4E4-2911FBB0F2C2}"/>
              </a:ext>
            </a:extLst>
          </p:cNvPr>
          <p:cNvSpPr>
            <a:spLocks noGrp="1"/>
          </p:cNvSpPr>
          <p:nvPr>
            <p:ph type="dt" sz="half" idx="10"/>
          </p:nvPr>
        </p:nvSpPr>
        <p:spPr/>
        <p:txBody>
          <a:bodyPr/>
          <a:lstStyle/>
          <a:p>
            <a:fld id="{A35ED3EF-AAFC-4B75-B864-2AD6C5976E8E}" type="datetimeFigureOut">
              <a:rPr lang="en-US" smtClean="0"/>
              <a:t>1/19/2025</a:t>
            </a:fld>
            <a:endParaRPr lang="en-US"/>
          </a:p>
        </p:txBody>
      </p:sp>
      <p:sp>
        <p:nvSpPr>
          <p:cNvPr id="4" name="Footer Placeholder 3">
            <a:extLst>
              <a:ext uri="{FF2B5EF4-FFF2-40B4-BE49-F238E27FC236}">
                <a16:creationId xmlns:a16="http://schemas.microsoft.com/office/drawing/2014/main" id="{52BF74D6-5F47-4E67-B348-89A43BB5D7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ABC35B-B366-4C63-8EE0-39E1452160F4}"/>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1445698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17C1DD-DD5A-4256-A0FA-F280243B1647}"/>
              </a:ext>
            </a:extLst>
          </p:cNvPr>
          <p:cNvSpPr>
            <a:spLocks noGrp="1"/>
          </p:cNvSpPr>
          <p:nvPr>
            <p:ph type="dt" sz="half" idx="10"/>
          </p:nvPr>
        </p:nvSpPr>
        <p:spPr/>
        <p:txBody>
          <a:bodyPr/>
          <a:lstStyle/>
          <a:p>
            <a:fld id="{A35ED3EF-AAFC-4B75-B864-2AD6C5976E8E}" type="datetimeFigureOut">
              <a:rPr lang="en-US" smtClean="0"/>
              <a:t>1/19/2025</a:t>
            </a:fld>
            <a:endParaRPr lang="en-US"/>
          </a:p>
        </p:txBody>
      </p:sp>
      <p:sp>
        <p:nvSpPr>
          <p:cNvPr id="3" name="Footer Placeholder 2">
            <a:extLst>
              <a:ext uri="{FF2B5EF4-FFF2-40B4-BE49-F238E27FC236}">
                <a16:creationId xmlns:a16="http://schemas.microsoft.com/office/drawing/2014/main" id="{D58D6566-E3B3-4B5D-B0BB-F3772C41FBF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8A88488-2537-49DE-82D1-DE0CB126E5E8}"/>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1999349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DAF93-7178-4E58-A6DF-4E34A58229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02B4C-3CB8-4D73-9BE1-E116A4E3D5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B1FBE03-3F3A-46A3-A36E-A3B17BF01B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F171F7E-EF3C-447D-BD42-5566C377057B}"/>
              </a:ext>
            </a:extLst>
          </p:cNvPr>
          <p:cNvSpPr>
            <a:spLocks noGrp="1"/>
          </p:cNvSpPr>
          <p:nvPr>
            <p:ph type="dt" sz="half" idx="10"/>
          </p:nvPr>
        </p:nvSpPr>
        <p:spPr/>
        <p:txBody>
          <a:bodyPr/>
          <a:lstStyle/>
          <a:p>
            <a:fld id="{A35ED3EF-AAFC-4B75-B864-2AD6C5976E8E}" type="datetimeFigureOut">
              <a:rPr lang="en-US" smtClean="0"/>
              <a:t>1/19/2025</a:t>
            </a:fld>
            <a:endParaRPr lang="en-US"/>
          </a:p>
        </p:txBody>
      </p:sp>
      <p:sp>
        <p:nvSpPr>
          <p:cNvPr id="6" name="Footer Placeholder 5">
            <a:extLst>
              <a:ext uri="{FF2B5EF4-FFF2-40B4-BE49-F238E27FC236}">
                <a16:creationId xmlns:a16="http://schemas.microsoft.com/office/drawing/2014/main" id="{27EF3A77-09A7-43E9-8C44-C9BF341F55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6B405C-C663-4A57-A678-23ACAA54FF75}"/>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3388573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3263A-3878-4FA4-AE3D-4255A5241B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F689215-9B06-4BA0-A053-814AF05FFC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EA1C92-8E15-4DBF-9EF4-420F2F382D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7BA8E91-7D7A-4B43-BCFF-D0D6B125C682}"/>
              </a:ext>
            </a:extLst>
          </p:cNvPr>
          <p:cNvSpPr>
            <a:spLocks noGrp="1"/>
          </p:cNvSpPr>
          <p:nvPr>
            <p:ph type="dt" sz="half" idx="10"/>
          </p:nvPr>
        </p:nvSpPr>
        <p:spPr/>
        <p:txBody>
          <a:bodyPr/>
          <a:lstStyle/>
          <a:p>
            <a:fld id="{A35ED3EF-AAFC-4B75-B864-2AD6C5976E8E}" type="datetimeFigureOut">
              <a:rPr lang="en-US" smtClean="0"/>
              <a:t>1/19/2025</a:t>
            </a:fld>
            <a:endParaRPr lang="en-US"/>
          </a:p>
        </p:txBody>
      </p:sp>
      <p:sp>
        <p:nvSpPr>
          <p:cNvPr id="6" name="Footer Placeholder 5">
            <a:extLst>
              <a:ext uri="{FF2B5EF4-FFF2-40B4-BE49-F238E27FC236}">
                <a16:creationId xmlns:a16="http://schemas.microsoft.com/office/drawing/2014/main" id="{5686A0D3-0D28-4C82-8D78-BE8CA540E0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8BC7D2-28D7-4BB6-962A-0258BBDDCB21}"/>
              </a:ext>
            </a:extLst>
          </p:cNvPr>
          <p:cNvSpPr>
            <a:spLocks noGrp="1"/>
          </p:cNvSpPr>
          <p:nvPr>
            <p:ph type="sldNum" sz="quarter" idx="12"/>
          </p:nvPr>
        </p:nvSpPr>
        <p:spPr/>
        <p:txBody>
          <a:bodyPr/>
          <a:lstStyle/>
          <a:p>
            <a:fld id="{1AF52F2B-BFF4-4AFD-804D-13E46876ADF4}" type="slidenum">
              <a:rPr lang="en-US" smtClean="0"/>
              <a:t>‹#›</a:t>
            </a:fld>
            <a:endParaRPr lang="en-US"/>
          </a:p>
        </p:txBody>
      </p:sp>
    </p:spTree>
    <p:extLst>
      <p:ext uri="{BB962C8B-B14F-4D97-AF65-F5344CB8AC3E}">
        <p14:creationId xmlns:p14="http://schemas.microsoft.com/office/powerpoint/2010/main" val="2847245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DB5DE2-F666-48A8-A36C-EC08330DEF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FEE7FE1-D2CC-42E9-AB4B-B72842BBEE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4A8FA-82A1-4064-B1AC-ED106189AD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5ED3EF-AAFC-4B75-B864-2AD6C5976E8E}" type="datetimeFigureOut">
              <a:rPr lang="en-US" smtClean="0"/>
              <a:t>1/19/2025</a:t>
            </a:fld>
            <a:endParaRPr lang="en-US"/>
          </a:p>
        </p:txBody>
      </p:sp>
      <p:sp>
        <p:nvSpPr>
          <p:cNvPr id="5" name="Footer Placeholder 4">
            <a:extLst>
              <a:ext uri="{FF2B5EF4-FFF2-40B4-BE49-F238E27FC236}">
                <a16:creationId xmlns:a16="http://schemas.microsoft.com/office/drawing/2014/main" id="{2E56DAA0-80ED-413E-90B9-9901AF6567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1E2ADE-615B-4DC5-ACBE-A2FE54F1526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F52F2B-BFF4-4AFD-804D-13E46876ADF4}" type="slidenum">
              <a:rPr lang="en-US" smtClean="0"/>
              <a:t>‹#›</a:t>
            </a:fld>
            <a:endParaRPr lang="en-US"/>
          </a:p>
        </p:txBody>
      </p:sp>
    </p:spTree>
    <p:extLst>
      <p:ext uri="{BB962C8B-B14F-4D97-AF65-F5344CB8AC3E}">
        <p14:creationId xmlns:p14="http://schemas.microsoft.com/office/powerpoint/2010/main" val="118575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britannica.com/science/recycling"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piqsels.com/en/public-domain-photo-fnbnn" TargetMode="External"/><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3" Type="http://schemas.openxmlformats.org/officeDocument/2006/relationships/hyperlink" Target="https://pixabay.com/photos/factory-warehouse-boxes-capitalism-947425/" TargetMode="External"/><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pn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libreshot.com/modern-architecture-detail/" TargetMode="External"/><Relationship Id="rId2" Type="http://schemas.openxmlformats.org/officeDocument/2006/relationships/image" Target="../media/image16.jp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hyperlink" Target="https://pxhere.com/en/photo/854743" TargetMode="External"/><Relationship Id="rId2" Type="http://schemas.openxmlformats.org/officeDocument/2006/relationships/image" Target="../media/image20.jp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69A18-BFA0-40CF-A67A-411E7CCB1268}"/>
              </a:ext>
            </a:extLst>
          </p:cNvPr>
          <p:cNvSpPr>
            <a:spLocks noGrp="1"/>
          </p:cNvSpPr>
          <p:nvPr>
            <p:ph type="ctrTitle"/>
          </p:nvPr>
        </p:nvSpPr>
        <p:spPr>
          <a:xfrm>
            <a:off x="1524000" y="0"/>
            <a:ext cx="8963608" cy="2286000"/>
          </a:xfrm>
          <a:solidFill>
            <a:srgbClr val="232F25"/>
          </a:solidFill>
        </p:spPr>
        <p:txBody>
          <a:bodyPr anchor="ctr"/>
          <a:lstStyle/>
          <a:p>
            <a:r>
              <a:rPr lang="en-US" dirty="0">
                <a:solidFill>
                  <a:schemeClr val="bg1"/>
                </a:solidFill>
              </a:rPr>
              <a:t>Garbage</a:t>
            </a:r>
            <a:r>
              <a:rPr lang="en-US" dirty="0"/>
              <a:t> </a:t>
            </a:r>
            <a:r>
              <a:rPr lang="en-US" dirty="0">
                <a:solidFill>
                  <a:schemeClr val="bg1"/>
                </a:solidFill>
              </a:rPr>
              <a:t>classification</a:t>
            </a:r>
          </a:p>
        </p:txBody>
      </p:sp>
    </p:spTree>
    <p:extLst>
      <p:ext uri="{BB962C8B-B14F-4D97-AF65-F5344CB8AC3E}">
        <p14:creationId xmlns:p14="http://schemas.microsoft.com/office/powerpoint/2010/main" val="2212796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2000" r="-2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0F2E2-3876-48F5-8AE0-043CF63170D4}"/>
              </a:ext>
            </a:extLst>
          </p:cNvPr>
          <p:cNvSpPr>
            <a:spLocks noGrp="1"/>
          </p:cNvSpPr>
          <p:nvPr>
            <p:ph type="title"/>
          </p:nvPr>
        </p:nvSpPr>
        <p:spPr>
          <a:noFill/>
        </p:spPr>
        <p:txBody>
          <a:bodyPr/>
          <a:lstStyle/>
          <a:p>
            <a:r>
              <a:rPr lang="en-US" dirty="0"/>
              <a:t>Where is the data from?</a:t>
            </a:r>
          </a:p>
        </p:txBody>
      </p:sp>
      <p:sp>
        <p:nvSpPr>
          <p:cNvPr id="3" name="Content Placeholder 2">
            <a:extLst>
              <a:ext uri="{FF2B5EF4-FFF2-40B4-BE49-F238E27FC236}">
                <a16:creationId xmlns:a16="http://schemas.microsoft.com/office/drawing/2014/main" id="{6F3DC197-D659-4C34-8124-1B9182C96973}"/>
              </a:ext>
            </a:extLst>
          </p:cNvPr>
          <p:cNvSpPr>
            <a:spLocks noGrp="1"/>
          </p:cNvSpPr>
          <p:nvPr>
            <p:ph idx="1"/>
          </p:nvPr>
        </p:nvSpPr>
        <p:spPr>
          <a:xfrm>
            <a:off x="529511" y="1476084"/>
            <a:ext cx="7084269" cy="917575"/>
          </a:xfrm>
        </p:spPr>
        <p:txBody>
          <a:bodyPr>
            <a:normAutofit/>
          </a:bodyPr>
          <a:lstStyle/>
          <a:p>
            <a:pPr marL="0" indent="0">
              <a:buNone/>
            </a:pPr>
            <a:r>
              <a:rPr lang="en-US" sz="1600" i="1" dirty="0"/>
              <a:t>https://www.kaggle.com/datasets/asdasdasasdas/garbage-classification</a:t>
            </a:r>
          </a:p>
        </p:txBody>
      </p:sp>
      <p:sp>
        <p:nvSpPr>
          <p:cNvPr id="4" name="TextBox 3">
            <a:extLst>
              <a:ext uri="{FF2B5EF4-FFF2-40B4-BE49-F238E27FC236}">
                <a16:creationId xmlns:a16="http://schemas.microsoft.com/office/drawing/2014/main" id="{F577BB5F-B400-4BB2-8022-82932E389C98}"/>
              </a:ext>
            </a:extLst>
          </p:cNvPr>
          <p:cNvSpPr txBox="1"/>
          <p:nvPr/>
        </p:nvSpPr>
        <p:spPr>
          <a:xfrm>
            <a:off x="1091683" y="2393659"/>
            <a:ext cx="4795934" cy="2646878"/>
          </a:xfrm>
          <a:prstGeom prst="rect">
            <a:avLst/>
          </a:prstGeom>
          <a:noFill/>
        </p:spPr>
        <p:txBody>
          <a:bodyPr wrap="square" rtlCol="0">
            <a:spAutoFit/>
          </a:bodyPr>
          <a:lstStyle/>
          <a:p>
            <a:r>
              <a:rPr lang="en-US" sz="2000" dirty="0"/>
              <a:t>The </a:t>
            </a:r>
            <a:r>
              <a:rPr lang="en-US" sz="2000" b="1" dirty="0"/>
              <a:t>Garbage Classification Dataset</a:t>
            </a:r>
            <a:r>
              <a:rPr lang="en-US" sz="2000" dirty="0"/>
              <a:t> contains images categorized into six classes:</a:t>
            </a:r>
          </a:p>
          <a:p>
            <a:endParaRPr lang="en-US" dirty="0"/>
          </a:p>
          <a:p>
            <a:pPr marL="285750" indent="-285750">
              <a:buFont typeface="Arial" panose="020B0604020202020204" pitchFamily="34" charset="0"/>
              <a:buChar char="•"/>
            </a:pPr>
            <a:r>
              <a:rPr lang="en-US" b="1" dirty="0"/>
              <a:t>Cardboard</a:t>
            </a:r>
            <a:r>
              <a:rPr lang="en-US" dirty="0"/>
              <a:t>: 393 images</a:t>
            </a:r>
          </a:p>
          <a:p>
            <a:pPr marL="285750" indent="-285750">
              <a:buFont typeface="Arial" panose="020B0604020202020204" pitchFamily="34" charset="0"/>
              <a:buChar char="•"/>
            </a:pPr>
            <a:r>
              <a:rPr lang="en-US" b="1" dirty="0"/>
              <a:t>Glass</a:t>
            </a:r>
            <a:r>
              <a:rPr lang="en-US" dirty="0"/>
              <a:t>: 491 images</a:t>
            </a:r>
          </a:p>
          <a:p>
            <a:pPr marL="285750" indent="-285750">
              <a:buFont typeface="Arial" panose="020B0604020202020204" pitchFamily="34" charset="0"/>
              <a:buChar char="•"/>
            </a:pPr>
            <a:r>
              <a:rPr lang="en-US" b="1" dirty="0"/>
              <a:t>Metal</a:t>
            </a:r>
            <a:r>
              <a:rPr lang="en-US" dirty="0"/>
              <a:t>: 400 images</a:t>
            </a:r>
          </a:p>
          <a:p>
            <a:pPr marL="285750" indent="-285750">
              <a:buFont typeface="Arial" panose="020B0604020202020204" pitchFamily="34" charset="0"/>
              <a:buChar char="•"/>
            </a:pPr>
            <a:r>
              <a:rPr lang="en-US" b="1" dirty="0"/>
              <a:t>Paper</a:t>
            </a:r>
            <a:r>
              <a:rPr lang="en-US" dirty="0"/>
              <a:t>: 584 images</a:t>
            </a:r>
          </a:p>
          <a:p>
            <a:pPr marL="285750" indent="-285750">
              <a:buFont typeface="Arial" panose="020B0604020202020204" pitchFamily="34" charset="0"/>
              <a:buChar char="•"/>
            </a:pPr>
            <a:r>
              <a:rPr lang="en-US" b="1" dirty="0"/>
              <a:t>Plastic</a:t>
            </a:r>
            <a:r>
              <a:rPr lang="en-US" dirty="0"/>
              <a:t>: 472 images</a:t>
            </a:r>
          </a:p>
          <a:p>
            <a:pPr marL="285750" indent="-285750">
              <a:buFont typeface="Arial" panose="020B0604020202020204" pitchFamily="34" charset="0"/>
              <a:buChar char="•"/>
            </a:pPr>
            <a:r>
              <a:rPr lang="en-US" b="1" dirty="0"/>
              <a:t>Trash</a:t>
            </a:r>
            <a:r>
              <a:rPr lang="en-US" dirty="0"/>
              <a:t>: 127 images</a:t>
            </a:r>
          </a:p>
        </p:txBody>
      </p:sp>
      <p:sp>
        <p:nvSpPr>
          <p:cNvPr id="5" name="TextBox 4">
            <a:extLst>
              <a:ext uri="{FF2B5EF4-FFF2-40B4-BE49-F238E27FC236}">
                <a16:creationId xmlns:a16="http://schemas.microsoft.com/office/drawing/2014/main" id="{D597C3FB-B5A5-4A94-A3A5-6D93277A6CFF}"/>
              </a:ext>
            </a:extLst>
          </p:cNvPr>
          <p:cNvSpPr txBox="1"/>
          <p:nvPr/>
        </p:nvSpPr>
        <p:spPr>
          <a:xfrm>
            <a:off x="1650351" y="5850293"/>
            <a:ext cx="4077478" cy="461665"/>
          </a:xfrm>
          <a:prstGeom prst="rect">
            <a:avLst/>
          </a:prstGeom>
          <a:noFill/>
        </p:spPr>
        <p:txBody>
          <a:bodyPr wrap="square" rtlCol="0">
            <a:spAutoFit/>
          </a:bodyPr>
          <a:lstStyle/>
          <a:p>
            <a:r>
              <a:rPr lang="en-US" sz="2400" b="1" i="1" dirty="0"/>
              <a:t>Lets take a look at the images!</a:t>
            </a:r>
          </a:p>
        </p:txBody>
      </p:sp>
    </p:spTree>
    <p:extLst>
      <p:ext uri="{BB962C8B-B14F-4D97-AF65-F5344CB8AC3E}">
        <p14:creationId xmlns:p14="http://schemas.microsoft.com/office/powerpoint/2010/main" val="3334969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8326EC-F76F-418C-BA0A-59A7F6DAE5E7}"/>
              </a:ext>
            </a:extLst>
          </p:cNvPr>
          <p:cNvPicPr>
            <a:picLocks noChangeAspect="1"/>
          </p:cNvPicPr>
          <p:nvPr/>
        </p:nvPicPr>
        <p:blipFill rotWithShape="1">
          <a:blip r:embed="rId2"/>
          <a:srcRect l="19745" t="19864" r="15969" b="4626"/>
          <a:stretch/>
        </p:blipFill>
        <p:spPr>
          <a:xfrm>
            <a:off x="0" y="0"/>
            <a:ext cx="12193846" cy="6858000"/>
          </a:xfrm>
          <a:prstGeom prst="rect">
            <a:avLst/>
          </a:prstGeom>
        </p:spPr>
      </p:pic>
    </p:spTree>
    <p:extLst>
      <p:ext uri="{BB962C8B-B14F-4D97-AF65-F5344CB8AC3E}">
        <p14:creationId xmlns:p14="http://schemas.microsoft.com/office/powerpoint/2010/main" val="21410392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76274-78B5-4FB9-A438-515695D877DB}"/>
              </a:ext>
            </a:extLst>
          </p:cNvPr>
          <p:cNvSpPr>
            <a:spLocks noGrp="1"/>
          </p:cNvSpPr>
          <p:nvPr>
            <p:ph type="title"/>
          </p:nvPr>
        </p:nvSpPr>
        <p:spPr>
          <a:xfrm>
            <a:off x="0" y="0"/>
            <a:ext cx="10515600" cy="1325563"/>
          </a:xfrm>
          <a:solidFill>
            <a:srgbClr val="ACACAA"/>
          </a:solidFill>
        </p:spPr>
        <p:txBody>
          <a:bodyPr/>
          <a:lstStyle/>
          <a:p>
            <a:r>
              <a:rPr lang="en-US" dirty="0"/>
              <a:t> Data Augmentation</a:t>
            </a:r>
          </a:p>
        </p:txBody>
      </p:sp>
      <p:pic>
        <p:nvPicPr>
          <p:cNvPr id="4" name="Picture 3">
            <a:extLst>
              <a:ext uri="{FF2B5EF4-FFF2-40B4-BE49-F238E27FC236}">
                <a16:creationId xmlns:a16="http://schemas.microsoft.com/office/drawing/2014/main" id="{3BE74BA9-C317-41B1-8557-DDB13E9B554E}"/>
              </a:ext>
            </a:extLst>
          </p:cNvPr>
          <p:cNvPicPr>
            <a:picLocks noChangeAspect="1"/>
          </p:cNvPicPr>
          <p:nvPr/>
        </p:nvPicPr>
        <p:blipFill rotWithShape="1">
          <a:blip r:embed="rId4"/>
          <a:srcRect l="7653" t="45986" r="72296" b="26939"/>
          <a:stretch/>
        </p:blipFill>
        <p:spPr>
          <a:xfrm>
            <a:off x="7067937" y="261561"/>
            <a:ext cx="3032451" cy="2344549"/>
          </a:xfrm>
          <a:prstGeom prst="rect">
            <a:avLst/>
          </a:prstGeom>
        </p:spPr>
      </p:pic>
      <p:sp>
        <p:nvSpPr>
          <p:cNvPr id="5" name="TextBox 4">
            <a:extLst>
              <a:ext uri="{FF2B5EF4-FFF2-40B4-BE49-F238E27FC236}">
                <a16:creationId xmlns:a16="http://schemas.microsoft.com/office/drawing/2014/main" id="{527733C3-7100-471D-8A0A-2EFC8416D222}"/>
              </a:ext>
            </a:extLst>
          </p:cNvPr>
          <p:cNvSpPr txBox="1"/>
          <p:nvPr/>
        </p:nvSpPr>
        <p:spPr>
          <a:xfrm>
            <a:off x="755780" y="2226604"/>
            <a:ext cx="5066522" cy="4631396"/>
          </a:xfrm>
          <a:prstGeom prst="rect">
            <a:avLst/>
          </a:prstGeom>
          <a:solidFill>
            <a:srgbClr val="1A3B65"/>
          </a:solidFill>
        </p:spPr>
        <p:txBody>
          <a:bodyPr wrap="square" rtlCol="0">
            <a:spAutoFit/>
          </a:bodyPr>
          <a:lstStyle/>
          <a:p>
            <a:pPr>
              <a:lnSpc>
                <a:spcPct val="200000"/>
              </a:lnSpc>
            </a:pPr>
            <a:r>
              <a:rPr lang="en-US" dirty="0">
                <a:solidFill>
                  <a:schemeClr val="bg1"/>
                </a:solidFill>
              </a:rPr>
              <a:t>	        	</a:t>
            </a:r>
            <a:r>
              <a:rPr lang="en-US" sz="2400" b="1" dirty="0">
                <a:solidFill>
                  <a:schemeClr val="bg1"/>
                </a:solidFill>
              </a:rPr>
              <a:t>Properties</a:t>
            </a:r>
          </a:p>
          <a:p>
            <a:pPr marL="285750" indent="-285750">
              <a:lnSpc>
                <a:spcPct val="200000"/>
              </a:lnSpc>
              <a:buFont typeface="Arial" panose="020B0604020202020204" pitchFamily="34" charset="0"/>
              <a:buChar char="•"/>
            </a:pPr>
            <a:r>
              <a:rPr lang="en-US" dirty="0">
                <a:solidFill>
                  <a:schemeClr val="bg1"/>
                </a:solidFill>
              </a:rPr>
              <a:t>Rotation</a:t>
            </a:r>
          </a:p>
          <a:p>
            <a:pPr marL="285750" indent="-285750">
              <a:lnSpc>
                <a:spcPct val="200000"/>
              </a:lnSpc>
              <a:buFont typeface="Arial" panose="020B0604020202020204" pitchFamily="34" charset="0"/>
              <a:buChar char="•"/>
            </a:pPr>
            <a:r>
              <a:rPr lang="en-US" dirty="0">
                <a:solidFill>
                  <a:schemeClr val="bg1"/>
                </a:solidFill>
              </a:rPr>
              <a:t>Width shift</a:t>
            </a:r>
          </a:p>
          <a:p>
            <a:pPr marL="285750" indent="-285750">
              <a:lnSpc>
                <a:spcPct val="200000"/>
              </a:lnSpc>
              <a:buFont typeface="Arial" panose="020B0604020202020204" pitchFamily="34" charset="0"/>
              <a:buChar char="•"/>
            </a:pPr>
            <a:r>
              <a:rPr lang="en-US" dirty="0">
                <a:solidFill>
                  <a:schemeClr val="bg1"/>
                </a:solidFill>
              </a:rPr>
              <a:t>Height shift</a:t>
            </a:r>
          </a:p>
          <a:p>
            <a:pPr marL="285750" indent="-285750">
              <a:lnSpc>
                <a:spcPct val="200000"/>
              </a:lnSpc>
              <a:buFont typeface="Arial" panose="020B0604020202020204" pitchFamily="34" charset="0"/>
              <a:buChar char="•"/>
            </a:pPr>
            <a:r>
              <a:rPr lang="en-US" dirty="0">
                <a:solidFill>
                  <a:schemeClr val="bg1"/>
                </a:solidFill>
              </a:rPr>
              <a:t>Shear</a:t>
            </a:r>
          </a:p>
          <a:p>
            <a:pPr marL="285750" indent="-285750">
              <a:lnSpc>
                <a:spcPct val="200000"/>
              </a:lnSpc>
              <a:buFont typeface="Arial" panose="020B0604020202020204" pitchFamily="34" charset="0"/>
              <a:buChar char="•"/>
            </a:pPr>
            <a:r>
              <a:rPr lang="en-US" dirty="0">
                <a:solidFill>
                  <a:schemeClr val="bg1"/>
                </a:solidFill>
              </a:rPr>
              <a:t>Zoom</a:t>
            </a:r>
          </a:p>
          <a:p>
            <a:pPr marL="285750" indent="-285750">
              <a:lnSpc>
                <a:spcPct val="200000"/>
              </a:lnSpc>
              <a:buFont typeface="Arial" panose="020B0604020202020204" pitchFamily="34" charset="0"/>
              <a:buChar char="•"/>
            </a:pPr>
            <a:r>
              <a:rPr lang="en-US" dirty="0">
                <a:solidFill>
                  <a:schemeClr val="bg1"/>
                </a:solidFill>
              </a:rPr>
              <a:t>Horizontal flip</a:t>
            </a:r>
          </a:p>
          <a:p>
            <a:pPr marL="285750" indent="-285750">
              <a:lnSpc>
                <a:spcPct val="200000"/>
              </a:lnSpc>
              <a:buFont typeface="Arial" panose="020B0604020202020204" pitchFamily="34" charset="0"/>
              <a:buChar char="•"/>
            </a:pPr>
            <a:r>
              <a:rPr lang="en-US" dirty="0">
                <a:solidFill>
                  <a:schemeClr val="bg1"/>
                </a:solidFill>
              </a:rPr>
              <a:t>Fill</a:t>
            </a:r>
          </a:p>
        </p:txBody>
      </p:sp>
      <p:pic>
        <p:nvPicPr>
          <p:cNvPr id="7" name="Graphic 6" descr="Refresh">
            <a:extLst>
              <a:ext uri="{FF2B5EF4-FFF2-40B4-BE49-F238E27FC236}">
                <a16:creationId xmlns:a16="http://schemas.microsoft.com/office/drawing/2014/main" id="{1BEEA5E7-AFC7-4269-AF4D-B6BC4F3A4D2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39951" y="3147515"/>
            <a:ext cx="413655" cy="413655"/>
          </a:xfrm>
          <a:prstGeom prst="rect">
            <a:avLst/>
          </a:prstGeom>
        </p:spPr>
      </p:pic>
      <p:pic>
        <p:nvPicPr>
          <p:cNvPr id="9" name="Graphic 8" descr="Transfer">
            <a:extLst>
              <a:ext uri="{FF2B5EF4-FFF2-40B4-BE49-F238E27FC236}">
                <a16:creationId xmlns:a16="http://schemas.microsoft.com/office/drawing/2014/main" id="{6E269281-6FDD-4AA8-8868-F433A7C36B4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739951" y="3722914"/>
            <a:ext cx="413655" cy="413655"/>
          </a:xfrm>
          <a:prstGeom prst="rect">
            <a:avLst/>
          </a:prstGeom>
        </p:spPr>
      </p:pic>
      <p:pic>
        <p:nvPicPr>
          <p:cNvPr id="10" name="Graphic 9" descr="Transfer">
            <a:extLst>
              <a:ext uri="{FF2B5EF4-FFF2-40B4-BE49-F238E27FC236}">
                <a16:creationId xmlns:a16="http://schemas.microsoft.com/office/drawing/2014/main" id="{5F2A4005-0BAC-4C0A-9F60-03E0EAB6504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16200000">
            <a:off x="4739950" y="4255383"/>
            <a:ext cx="413656" cy="413656"/>
          </a:xfrm>
          <a:prstGeom prst="rect">
            <a:avLst/>
          </a:prstGeom>
        </p:spPr>
      </p:pic>
      <p:sp>
        <p:nvSpPr>
          <p:cNvPr id="11" name="Flowchart: Data 10">
            <a:extLst>
              <a:ext uri="{FF2B5EF4-FFF2-40B4-BE49-F238E27FC236}">
                <a16:creationId xmlns:a16="http://schemas.microsoft.com/office/drawing/2014/main" id="{B6E1DA08-68D7-4BBD-A806-20809FCA7994}"/>
              </a:ext>
            </a:extLst>
          </p:cNvPr>
          <p:cNvSpPr/>
          <p:nvPr/>
        </p:nvSpPr>
        <p:spPr>
          <a:xfrm>
            <a:off x="4786603" y="4923139"/>
            <a:ext cx="320349" cy="307910"/>
          </a:xfrm>
          <a:prstGeom prst="flowChartInputOutpu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12" descr="Zoom in">
            <a:extLst>
              <a:ext uri="{FF2B5EF4-FFF2-40B4-BE49-F238E27FC236}">
                <a16:creationId xmlns:a16="http://schemas.microsoft.com/office/drawing/2014/main" id="{7F0F057A-0FE4-41D9-87BF-5F8F99D6E7D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739950" y="5385627"/>
            <a:ext cx="413656" cy="413656"/>
          </a:xfrm>
          <a:prstGeom prst="rect">
            <a:avLst/>
          </a:prstGeom>
        </p:spPr>
      </p:pic>
      <p:pic>
        <p:nvPicPr>
          <p:cNvPr id="15" name="Graphic 14" descr="Line arrow Horizontal U turn">
            <a:extLst>
              <a:ext uri="{FF2B5EF4-FFF2-40B4-BE49-F238E27FC236}">
                <a16:creationId xmlns:a16="http://schemas.microsoft.com/office/drawing/2014/main" id="{BAA82898-64BC-46A1-B704-DF8DDEFAAD4E}"/>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739951" y="5810774"/>
            <a:ext cx="413655" cy="413655"/>
          </a:xfrm>
          <a:prstGeom prst="rect">
            <a:avLst/>
          </a:prstGeom>
        </p:spPr>
      </p:pic>
      <p:sp>
        <p:nvSpPr>
          <p:cNvPr id="16" name="TextBox 15">
            <a:extLst>
              <a:ext uri="{FF2B5EF4-FFF2-40B4-BE49-F238E27FC236}">
                <a16:creationId xmlns:a16="http://schemas.microsoft.com/office/drawing/2014/main" id="{4BD4FC48-1EFC-4929-942E-B286D7B19D42}"/>
              </a:ext>
            </a:extLst>
          </p:cNvPr>
          <p:cNvSpPr txBox="1"/>
          <p:nvPr/>
        </p:nvSpPr>
        <p:spPr>
          <a:xfrm>
            <a:off x="3741575" y="6417360"/>
            <a:ext cx="4842588" cy="369332"/>
          </a:xfrm>
          <a:prstGeom prst="rect">
            <a:avLst/>
          </a:prstGeom>
          <a:solidFill>
            <a:srgbClr val="ACACAA"/>
          </a:solidFill>
        </p:spPr>
        <p:txBody>
          <a:bodyPr wrap="square" rtlCol="0">
            <a:spAutoFit/>
          </a:bodyPr>
          <a:lstStyle/>
          <a:p>
            <a:r>
              <a:rPr lang="en-US" dirty="0"/>
              <a:t>How to fill the empty pixels ?</a:t>
            </a:r>
          </a:p>
        </p:txBody>
      </p:sp>
      <p:pic>
        <p:nvPicPr>
          <p:cNvPr id="17" name="Picture 16">
            <a:extLst>
              <a:ext uri="{FF2B5EF4-FFF2-40B4-BE49-F238E27FC236}">
                <a16:creationId xmlns:a16="http://schemas.microsoft.com/office/drawing/2014/main" id="{FE994B79-5355-4B83-A0E0-E65DB13D92A7}"/>
              </a:ext>
            </a:extLst>
          </p:cNvPr>
          <p:cNvPicPr>
            <a:picLocks noChangeAspect="1"/>
          </p:cNvPicPr>
          <p:nvPr/>
        </p:nvPicPr>
        <p:blipFill rotWithShape="1">
          <a:blip r:embed="rId13"/>
          <a:srcRect l="24337" t="59184" r="60942" b="38296"/>
          <a:stretch/>
        </p:blipFill>
        <p:spPr>
          <a:xfrm>
            <a:off x="6666600" y="2889218"/>
            <a:ext cx="3835123" cy="369332"/>
          </a:xfrm>
          <a:prstGeom prst="rect">
            <a:avLst/>
          </a:prstGeom>
        </p:spPr>
      </p:pic>
    </p:spTree>
    <p:extLst>
      <p:ext uri="{BB962C8B-B14F-4D97-AF65-F5344CB8AC3E}">
        <p14:creationId xmlns:p14="http://schemas.microsoft.com/office/powerpoint/2010/main" val="2420083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DE5834-966A-4E9B-9BC1-960CAD850C1A}"/>
              </a:ext>
            </a:extLst>
          </p:cNvPr>
          <p:cNvPicPr>
            <a:picLocks noChangeAspect="1"/>
          </p:cNvPicPr>
          <p:nvPr/>
        </p:nvPicPr>
        <p:blipFill rotWithShape="1">
          <a:blip r:embed="rId2"/>
          <a:srcRect l="20204" t="19456" r="16428" b="5034"/>
          <a:stretch/>
        </p:blipFill>
        <p:spPr>
          <a:xfrm>
            <a:off x="93306" y="0"/>
            <a:ext cx="11971176" cy="6842110"/>
          </a:xfrm>
          <a:prstGeom prst="rect">
            <a:avLst/>
          </a:prstGeom>
        </p:spPr>
      </p:pic>
    </p:spTree>
    <p:extLst>
      <p:ext uri="{BB962C8B-B14F-4D97-AF65-F5344CB8AC3E}">
        <p14:creationId xmlns:p14="http://schemas.microsoft.com/office/powerpoint/2010/main" val="1314440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10000" b="-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5D864-0097-407F-9F0C-C089FFDAE219}"/>
              </a:ext>
            </a:extLst>
          </p:cNvPr>
          <p:cNvSpPr>
            <a:spLocks noGrp="1"/>
          </p:cNvSpPr>
          <p:nvPr>
            <p:ph type="title"/>
          </p:nvPr>
        </p:nvSpPr>
        <p:spPr>
          <a:xfrm>
            <a:off x="4721289" y="262268"/>
            <a:ext cx="10515600" cy="1209272"/>
          </a:xfrm>
        </p:spPr>
        <p:txBody>
          <a:bodyPr>
            <a:normAutofit fontScale="90000"/>
          </a:bodyPr>
          <a:lstStyle/>
          <a:p>
            <a:r>
              <a:rPr lang="en-US" dirty="0"/>
              <a:t>First model:</a:t>
            </a:r>
            <a:br>
              <a:rPr lang="en-US" dirty="0"/>
            </a:br>
            <a:r>
              <a:rPr lang="en-US" b="1" dirty="0"/>
              <a:t>Transfer Learning with MobileNetV2</a:t>
            </a:r>
            <a:br>
              <a:rPr lang="en-US" b="1" dirty="0"/>
            </a:br>
            <a:endParaRPr lang="en-US" dirty="0"/>
          </a:p>
        </p:txBody>
      </p:sp>
      <p:sp>
        <p:nvSpPr>
          <p:cNvPr id="5" name="TextBox 4">
            <a:extLst>
              <a:ext uri="{FF2B5EF4-FFF2-40B4-BE49-F238E27FC236}">
                <a16:creationId xmlns:a16="http://schemas.microsoft.com/office/drawing/2014/main" id="{FD363D8F-7B17-4C41-B742-B54F7A5F9BE6}"/>
              </a:ext>
            </a:extLst>
          </p:cNvPr>
          <p:cNvSpPr txBox="1"/>
          <p:nvPr/>
        </p:nvSpPr>
        <p:spPr>
          <a:xfrm>
            <a:off x="251926" y="1154213"/>
            <a:ext cx="8658808" cy="1477328"/>
          </a:xfrm>
          <a:prstGeom prst="rect">
            <a:avLst/>
          </a:prstGeom>
          <a:solidFill>
            <a:srgbClr val="3A3A3A"/>
          </a:solidFill>
        </p:spPr>
        <p:txBody>
          <a:bodyPr wrap="square" rtlCol="0">
            <a:spAutoFit/>
          </a:bodyPr>
          <a:lstStyle/>
          <a:p>
            <a:r>
              <a:rPr lang="en-US" dirty="0">
                <a:solidFill>
                  <a:schemeClr val="bg1"/>
                </a:solidFill>
              </a:rPr>
              <a:t>MobileNetV2 is a model, made by Google Engineers and its purpose is to give excellent efficiency to performance ratio. It is meant for devices with less computational power. This is done by using </a:t>
            </a:r>
            <a:r>
              <a:rPr lang="en-US" b="1" dirty="0">
                <a:solidFill>
                  <a:schemeClr val="bg1"/>
                </a:solidFill>
              </a:rPr>
              <a:t>separable convolutions</a:t>
            </a:r>
            <a:r>
              <a:rPr lang="en-US" dirty="0">
                <a:solidFill>
                  <a:schemeClr val="bg1"/>
                </a:solidFill>
              </a:rPr>
              <a:t>. It consists of two steps: </a:t>
            </a:r>
            <a:r>
              <a:rPr lang="en-US" b="1" dirty="0">
                <a:solidFill>
                  <a:schemeClr val="bg1"/>
                </a:solidFill>
              </a:rPr>
              <a:t>depth wise convolution </a:t>
            </a:r>
            <a:r>
              <a:rPr lang="en-US" dirty="0">
                <a:solidFill>
                  <a:schemeClr val="bg1"/>
                </a:solidFill>
              </a:rPr>
              <a:t>(which operates on each input channel separately) and </a:t>
            </a:r>
            <a:r>
              <a:rPr lang="en-US" b="1" dirty="0">
                <a:solidFill>
                  <a:schemeClr val="bg1"/>
                </a:solidFill>
              </a:rPr>
              <a:t>pointwise convolution </a:t>
            </a:r>
            <a:r>
              <a:rPr lang="en-US" dirty="0">
                <a:solidFill>
                  <a:schemeClr val="bg1"/>
                </a:solidFill>
              </a:rPr>
              <a:t>(which combines the outputs from the depth wise step).</a:t>
            </a:r>
          </a:p>
        </p:txBody>
      </p:sp>
      <p:pic>
        <p:nvPicPr>
          <p:cNvPr id="4" name="Picture 3">
            <a:extLst>
              <a:ext uri="{FF2B5EF4-FFF2-40B4-BE49-F238E27FC236}">
                <a16:creationId xmlns:a16="http://schemas.microsoft.com/office/drawing/2014/main" id="{FED54120-3C96-46BE-8187-095FE5070AA9}"/>
              </a:ext>
            </a:extLst>
          </p:cNvPr>
          <p:cNvPicPr>
            <a:picLocks noChangeAspect="1"/>
          </p:cNvPicPr>
          <p:nvPr/>
        </p:nvPicPr>
        <p:blipFill rotWithShape="1">
          <a:blip r:embed="rId4"/>
          <a:srcRect l="29694" t="37959" r="22168" b="32789"/>
          <a:stretch/>
        </p:blipFill>
        <p:spPr>
          <a:xfrm>
            <a:off x="6677610" y="2363485"/>
            <a:ext cx="4646644" cy="1594918"/>
          </a:xfrm>
          <a:prstGeom prst="rect">
            <a:avLst/>
          </a:prstGeom>
        </p:spPr>
      </p:pic>
      <p:pic>
        <p:nvPicPr>
          <p:cNvPr id="6" name="Picture 5">
            <a:extLst>
              <a:ext uri="{FF2B5EF4-FFF2-40B4-BE49-F238E27FC236}">
                <a16:creationId xmlns:a16="http://schemas.microsoft.com/office/drawing/2014/main" id="{CB3489FF-2077-4CF1-B4B5-AA00AAE75D28}"/>
              </a:ext>
            </a:extLst>
          </p:cNvPr>
          <p:cNvPicPr>
            <a:picLocks noChangeAspect="1"/>
          </p:cNvPicPr>
          <p:nvPr/>
        </p:nvPicPr>
        <p:blipFill rotWithShape="1">
          <a:blip r:embed="rId5"/>
          <a:srcRect l="9489" t="48980" r="70536" b="31861"/>
          <a:stretch/>
        </p:blipFill>
        <p:spPr>
          <a:xfrm>
            <a:off x="251926" y="2814160"/>
            <a:ext cx="2435290" cy="1313962"/>
          </a:xfrm>
          <a:prstGeom prst="rect">
            <a:avLst/>
          </a:prstGeom>
        </p:spPr>
      </p:pic>
      <p:sp>
        <p:nvSpPr>
          <p:cNvPr id="8" name="TextBox 7">
            <a:extLst>
              <a:ext uri="{FF2B5EF4-FFF2-40B4-BE49-F238E27FC236}">
                <a16:creationId xmlns:a16="http://schemas.microsoft.com/office/drawing/2014/main" id="{13CB74E8-84A5-4B57-99E8-46B4D667BA28}"/>
              </a:ext>
            </a:extLst>
          </p:cNvPr>
          <p:cNvSpPr txBox="1"/>
          <p:nvPr/>
        </p:nvSpPr>
        <p:spPr>
          <a:xfrm>
            <a:off x="607834" y="3958403"/>
            <a:ext cx="4009054" cy="646331"/>
          </a:xfrm>
          <a:prstGeom prst="rect">
            <a:avLst/>
          </a:prstGeom>
          <a:solidFill>
            <a:srgbClr val="3A3A3A"/>
          </a:solidFill>
        </p:spPr>
        <p:txBody>
          <a:bodyPr wrap="square" rtlCol="0">
            <a:spAutoFit/>
          </a:bodyPr>
          <a:lstStyle/>
          <a:p>
            <a:r>
              <a:rPr lang="en-US" dirty="0">
                <a:solidFill>
                  <a:schemeClr val="bg1"/>
                </a:solidFill>
              </a:rPr>
              <a:t>The </a:t>
            </a:r>
            <a:r>
              <a:rPr lang="en-US" dirty="0" err="1">
                <a:solidFill>
                  <a:schemeClr val="bg1"/>
                </a:solidFill>
              </a:rPr>
              <a:t>base_model</a:t>
            </a:r>
            <a:r>
              <a:rPr lang="en-US" dirty="0">
                <a:solidFill>
                  <a:schemeClr val="bg1"/>
                </a:solidFill>
              </a:rPr>
              <a:t> is a completely frozen MobileNetV2 convolutional base.</a:t>
            </a:r>
          </a:p>
        </p:txBody>
      </p:sp>
      <p:pic>
        <p:nvPicPr>
          <p:cNvPr id="9" name="Picture 8">
            <a:extLst>
              <a:ext uri="{FF2B5EF4-FFF2-40B4-BE49-F238E27FC236}">
                <a16:creationId xmlns:a16="http://schemas.microsoft.com/office/drawing/2014/main" id="{D7ECFDB4-7654-433F-9F70-6307820A42A0}"/>
              </a:ext>
            </a:extLst>
          </p:cNvPr>
          <p:cNvPicPr>
            <a:picLocks noChangeAspect="1"/>
          </p:cNvPicPr>
          <p:nvPr/>
        </p:nvPicPr>
        <p:blipFill rotWithShape="1">
          <a:blip r:embed="rId6"/>
          <a:srcRect l="20740" t="30611" r="16428" b="14558"/>
          <a:stretch/>
        </p:blipFill>
        <p:spPr>
          <a:xfrm>
            <a:off x="5836088" y="4128122"/>
            <a:ext cx="6355912" cy="2729878"/>
          </a:xfrm>
          <a:prstGeom prst="rect">
            <a:avLst/>
          </a:prstGeom>
        </p:spPr>
      </p:pic>
      <p:sp>
        <p:nvSpPr>
          <p:cNvPr id="10" name="TextBox 9">
            <a:extLst>
              <a:ext uri="{FF2B5EF4-FFF2-40B4-BE49-F238E27FC236}">
                <a16:creationId xmlns:a16="http://schemas.microsoft.com/office/drawing/2014/main" id="{222C2C23-8821-46D9-AF95-8A6733BE5577}"/>
              </a:ext>
            </a:extLst>
          </p:cNvPr>
          <p:cNvSpPr txBox="1"/>
          <p:nvPr/>
        </p:nvSpPr>
        <p:spPr>
          <a:xfrm>
            <a:off x="1394716" y="5493061"/>
            <a:ext cx="2435290" cy="584775"/>
          </a:xfrm>
          <a:prstGeom prst="rect">
            <a:avLst/>
          </a:prstGeom>
          <a:solidFill>
            <a:srgbClr val="FFFFFF"/>
          </a:solidFill>
        </p:spPr>
        <p:txBody>
          <a:bodyPr wrap="square" rtlCol="0">
            <a:spAutoFit/>
          </a:bodyPr>
          <a:lstStyle/>
          <a:p>
            <a:r>
              <a:rPr lang="en-US" dirty="0"/>
              <a:t>Test Accuracy:</a:t>
            </a:r>
          </a:p>
          <a:p>
            <a:r>
              <a:rPr lang="en-US" sz="1400" dirty="0"/>
              <a:t>0.8877348899841309</a:t>
            </a:r>
          </a:p>
        </p:txBody>
      </p:sp>
    </p:spTree>
    <p:extLst>
      <p:ext uri="{BB962C8B-B14F-4D97-AF65-F5344CB8AC3E}">
        <p14:creationId xmlns:p14="http://schemas.microsoft.com/office/powerpoint/2010/main" val="66631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9006A-E454-4A65-BBAA-7E9D6D4A7EFE}"/>
              </a:ext>
            </a:extLst>
          </p:cNvPr>
          <p:cNvSpPr>
            <a:spLocks noGrp="1"/>
          </p:cNvSpPr>
          <p:nvPr>
            <p:ph type="title"/>
          </p:nvPr>
        </p:nvSpPr>
        <p:spPr>
          <a:xfrm>
            <a:off x="0" y="1"/>
            <a:ext cx="10030408" cy="1147664"/>
          </a:xfrm>
          <a:solidFill>
            <a:srgbClr val="2D2E30"/>
          </a:solidFill>
        </p:spPr>
        <p:txBody>
          <a:bodyPr>
            <a:normAutofit fontScale="90000"/>
          </a:bodyPr>
          <a:lstStyle/>
          <a:p>
            <a:r>
              <a:rPr lang="en-US" dirty="0">
                <a:solidFill>
                  <a:schemeClr val="bg1"/>
                </a:solidFill>
              </a:rPr>
              <a:t>Second model:</a:t>
            </a:r>
            <a:br>
              <a:rPr lang="en-US" dirty="0">
                <a:solidFill>
                  <a:schemeClr val="bg1"/>
                </a:solidFill>
              </a:rPr>
            </a:br>
            <a:r>
              <a:rPr lang="en-US" b="1" dirty="0">
                <a:solidFill>
                  <a:schemeClr val="bg1"/>
                </a:solidFill>
              </a:rPr>
              <a:t>Transfer Learning with VGG16</a:t>
            </a:r>
          </a:p>
        </p:txBody>
      </p:sp>
      <p:sp>
        <p:nvSpPr>
          <p:cNvPr id="3" name="Content Placeholder 2">
            <a:extLst>
              <a:ext uri="{FF2B5EF4-FFF2-40B4-BE49-F238E27FC236}">
                <a16:creationId xmlns:a16="http://schemas.microsoft.com/office/drawing/2014/main" id="{35D7F93A-0195-4932-A0E8-312FB0C73EEC}"/>
              </a:ext>
            </a:extLst>
          </p:cNvPr>
          <p:cNvSpPr>
            <a:spLocks noGrp="1"/>
          </p:cNvSpPr>
          <p:nvPr>
            <p:ph idx="1"/>
          </p:nvPr>
        </p:nvSpPr>
        <p:spPr>
          <a:xfrm>
            <a:off x="5482329" y="1147665"/>
            <a:ext cx="6709671" cy="1166848"/>
          </a:xfrm>
          <a:solidFill>
            <a:srgbClr val="303825"/>
          </a:solidFill>
        </p:spPr>
        <p:txBody>
          <a:bodyPr>
            <a:normAutofit/>
          </a:bodyPr>
          <a:lstStyle/>
          <a:p>
            <a:pPr marL="0" indent="0">
              <a:buNone/>
            </a:pPr>
            <a:r>
              <a:rPr lang="en-US" sz="1800" dirty="0">
                <a:solidFill>
                  <a:schemeClr val="bg1"/>
                </a:solidFill>
              </a:rPr>
              <a:t>In contrast, VGG16 was created with 16 neural layers to explore the effect of deep architectures on performance and to push the limits of what was possible. Its design is simple, but very repetitive thus very computationally expensive.</a:t>
            </a:r>
          </a:p>
        </p:txBody>
      </p:sp>
      <p:pic>
        <p:nvPicPr>
          <p:cNvPr id="5" name="Picture 4">
            <a:extLst>
              <a:ext uri="{FF2B5EF4-FFF2-40B4-BE49-F238E27FC236}">
                <a16:creationId xmlns:a16="http://schemas.microsoft.com/office/drawing/2014/main" id="{229AEE51-EA1A-4D9F-8D39-4AE36200DABD}"/>
              </a:ext>
            </a:extLst>
          </p:cNvPr>
          <p:cNvPicPr>
            <a:picLocks noChangeAspect="1"/>
          </p:cNvPicPr>
          <p:nvPr/>
        </p:nvPicPr>
        <p:blipFill>
          <a:blip r:embed="rId4"/>
          <a:stretch>
            <a:fillRect/>
          </a:stretch>
        </p:blipFill>
        <p:spPr>
          <a:xfrm>
            <a:off x="746449" y="1438553"/>
            <a:ext cx="3717879" cy="2368820"/>
          </a:xfrm>
          <a:prstGeom prst="rect">
            <a:avLst/>
          </a:prstGeom>
        </p:spPr>
      </p:pic>
      <p:pic>
        <p:nvPicPr>
          <p:cNvPr id="6" name="Picture 5">
            <a:extLst>
              <a:ext uri="{FF2B5EF4-FFF2-40B4-BE49-F238E27FC236}">
                <a16:creationId xmlns:a16="http://schemas.microsoft.com/office/drawing/2014/main" id="{52448231-6EE5-4C98-97AC-F3B5371EAACD}"/>
              </a:ext>
            </a:extLst>
          </p:cNvPr>
          <p:cNvPicPr>
            <a:picLocks noChangeAspect="1"/>
          </p:cNvPicPr>
          <p:nvPr/>
        </p:nvPicPr>
        <p:blipFill rotWithShape="1">
          <a:blip r:embed="rId5"/>
          <a:srcRect l="16377" t="28163" r="24081" b="19047"/>
          <a:stretch/>
        </p:blipFill>
        <p:spPr>
          <a:xfrm>
            <a:off x="5482328" y="2295329"/>
            <a:ext cx="6709671" cy="2957283"/>
          </a:xfrm>
          <a:prstGeom prst="rect">
            <a:avLst/>
          </a:prstGeom>
        </p:spPr>
      </p:pic>
      <p:pic>
        <p:nvPicPr>
          <p:cNvPr id="7" name="Picture 6">
            <a:extLst>
              <a:ext uri="{FF2B5EF4-FFF2-40B4-BE49-F238E27FC236}">
                <a16:creationId xmlns:a16="http://schemas.microsoft.com/office/drawing/2014/main" id="{011C4A09-AF14-4FB7-A549-0A4D0E034531}"/>
              </a:ext>
            </a:extLst>
          </p:cNvPr>
          <p:cNvPicPr>
            <a:picLocks noChangeAspect="1"/>
          </p:cNvPicPr>
          <p:nvPr/>
        </p:nvPicPr>
        <p:blipFill rotWithShape="1">
          <a:blip r:embed="rId6"/>
          <a:srcRect l="17526" t="25242" r="11684" b="12653"/>
          <a:stretch/>
        </p:blipFill>
        <p:spPr>
          <a:xfrm>
            <a:off x="177282" y="4290398"/>
            <a:ext cx="5203015" cy="2567601"/>
          </a:xfrm>
          <a:prstGeom prst="rect">
            <a:avLst/>
          </a:prstGeom>
        </p:spPr>
      </p:pic>
      <p:sp>
        <p:nvSpPr>
          <p:cNvPr id="9" name="TextBox 8">
            <a:extLst>
              <a:ext uri="{FF2B5EF4-FFF2-40B4-BE49-F238E27FC236}">
                <a16:creationId xmlns:a16="http://schemas.microsoft.com/office/drawing/2014/main" id="{A221EC10-62D4-4C3A-834B-3B7EED4848AC}"/>
              </a:ext>
            </a:extLst>
          </p:cNvPr>
          <p:cNvSpPr txBox="1"/>
          <p:nvPr/>
        </p:nvSpPr>
        <p:spPr>
          <a:xfrm>
            <a:off x="7418910" y="5574198"/>
            <a:ext cx="3060440" cy="584775"/>
          </a:xfrm>
          <a:prstGeom prst="rect">
            <a:avLst/>
          </a:prstGeom>
          <a:solidFill>
            <a:srgbClr val="0B0C0E"/>
          </a:solidFill>
        </p:spPr>
        <p:txBody>
          <a:bodyPr wrap="square" rtlCol="0">
            <a:spAutoFit/>
          </a:bodyPr>
          <a:lstStyle/>
          <a:p>
            <a:r>
              <a:rPr lang="en-US" dirty="0">
                <a:solidFill>
                  <a:schemeClr val="bg1"/>
                </a:solidFill>
              </a:rPr>
              <a:t>Test accuracy:</a:t>
            </a:r>
            <a:endParaRPr lang="en-US" dirty="0"/>
          </a:p>
          <a:p>
            <a:r>
              <a:rPr lang="en-US" sz="1400" dirty="0">
                <a:solidFill>
                  <a:schemeClr val="bg1"/>
                </a:solidFill>
              </a:rPr>
              <a:t>0.8412463068962097</a:t>
            </a:r>
          </a:p>
        </p:txBody>
      </p:sp>
    </p:spTree>
    <p:extLst>
      <p:ext uri="{BB962C8B-B14F-4D97-AF65-F5344CB8AC3E}">
        <p14:creationId xmlns:p14="http://schemas.microsoft.com/office/powerpoint/2010/main" val="31884883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186</TotalTime>
  <Words>240</Words>
  <Application>Microsoft Office PowerPoint</Application>
  <PresentationFormat>Widescreen</PresentationFormat>
  <Paragraphs>31</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Garbage classification</vt:lpstr>
      <vt:lpstr>Where is the data from?</vt:lpstr>
      <vt:lpstr>PowerPoint Presentation</vt:lpstr>
      <vt:lpstr> Data Augmentation</vt:lpstr>
      <vt:lpstr>PowerPoint Presentation</vt:lpstr>
      <vt:lpstr>First model: Transfer Learning with MobileNetV2 </vt:lpstr>
      <vt:lpstr>Second model: Transfer Learning with VGG16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Garbage classification</dc:title>
  <dc:creator>Davor Stefanovski</dc:creator>
  <cp:lastModifiedBy>Davor Stefanovski</cp:lastModifiedBy>
  <cp:revision>12</cp:revision>
  <dcterms:created xsi:type="dcterms:W3CDTF">2025-01-19T19:04:43Z</dcterms:created>
  <dcterms:modified xsi:type="dcterms:W3CDTF">2025-01-19T22:11:03Z</dcterms:modified>
</cp:coreProperties>
</file>

<file path=docProps/thumbnail.jpeg>
</file>